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82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5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20021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06061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98509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29693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cs-CZ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91200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22342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33399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14561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12128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29346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26019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1D2DC9F8-5EDE-47C1-A7C2-F341C80F0B7B}" type="datetimeFigureOut">
              <a:rPr lang="cs-CZ" smtClean="0"/>
              <a:t>21.01.2025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cs-CZ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0688233E-A5D4-4EDC-AFAC-05BF054F862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9339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3.ftcdn.net/jpg/09/09/20/86/360_F_909208644_TMHQ9UAeUFO24RD4sR8pp8dYRjp54hW5.jpg" TargetMode="External"/><Relationship Id="rId7" Type="http://schemas.openxmlformats.org/officeDocument/2006/relationships/hyperlink" Target="https://www.sci.muni.cz/clanky/matematik-otakar-boruvka-byl-gentleman-ze-stare-skoly-s-neuveritelnou-pameti" TargetMode="External"/><Relationship Id="rId2" Type="http://schemas.openxmlformats.org/officeDocument/2006/relationships/hyperlink" Target="https://pruvodce.ucw.cz/static/pruvodce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muni.cz/media/3653423/01_fuchs_boruvka.png?mode=crop&amp;center=0.5,0.5&amp;rnd=133589622170000000&amp;width=1170" TargetMode="External"/><Relationship Id="rId5" Type="http://schemas.openxmlformats.org/officeDocument/2006/relationships/hyperlink" Target="https://cs.wikipedia.org/wiki/Otakar_Bor%C5%AFvka" TargetMode="External"/><Relationship Id="rId4" Type="http://schemas.openxmlformats.org/officeDocument/2006/relationships/hyperlink" Target="https://upload.wikimedia.org/wikipedia/commons/e/ee/Otakar_Boruvka_1981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D926F65-6437-44D9-BF93-F46937905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1292523"/>
            <a:ext cx="9966960" cy="3035808"/>
          </a:xfrm>
        </p:spPr>
        <p:txBody>
          <a:bodyPr/>
          <a:lstStyle/>
          <a:p>
            <a:r>
              <a:rPr lang="cs-CZ" dirty="0">
                <a:highlight>
                  <a:srgbClr val="C0C0C0"/>
                </a:highlight>
              </a:rPr>
              <a:t>Borůvkův algoritmus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117D03F4-BFED-402D-8FEA-0C76C9691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1560" y="3905250"/>
            <a:ext cx="9616440" cy="990600"/>
          </a:xfrm>
        </p:spPr>
        <p:txBody>
          <a:bodyPr/>
          <a:lstStyle/>
          <a:p>
            <a:r>
              <a:rPr lang="cs-CZ" dirty="0">
                <a:highlight>
                  <a:srgbClr val="C0C0C0"/>
                </a:highlight>
              </a:rPr>
              <a:t>Tomáš Borovička 3.C</a:t>
            </a:r>
          </a:p>
        </p:txBody>
      </p:sp>
    </p:spTree>
    <p:extLst>
      <p:ext uri="{BB962C8B-B14F-4D97-AF65-F5344CB8AC3E}">
        <p14:creationId xmlns:p14="http://schemas.microsoft.com/office/powerpoint/2010/main" val="528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5DA7723-BD4B-4571-916F-062496F71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58F045B-9184-45D6-85E2-4E865E010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028" name="Picture 4" descr="Matematik Otakar Borůvka byl gentleman ze staré školy, s neuvěřitelnou  pamětí | Přírodovědecká fakulta MUNI">
            <a:extLst>
              <a:ext uri="{FF2B5EF4-FFF2-40B4-BE49-F238E27FC236}">
                <a16:creationId xmlns:a16="http://schemas.microsoft.com/office/drawing/2014/main" id="{41EE812E-55CB-4853-953D-38C9F2E57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845" cy="813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7457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A5F5E92-E958-46B4-A33C-4EF5D2558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Otakar Borůvka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5C07D18-05CA-4784-9113-5F88086C0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10. května 1899</a:t>
            </a:r>
          </a:p>
          <a:p>
            <a:r>
              <a:rPr lang="cs-CZ" dirty="0"/>
              <a:t>22. července 1995</a:t>
            </a:r>
          </a:p>
          <a:p>
            <a:r>
              <a:rPr lang="cs-CZ" dirty="0"/>
              <a:t>Gymnázium v Uherském Hradišti</a:t>
            </a:r>
          </a:p>
          <a:p>
            <a:r>
              <a:rPr lang="cs-CZ" dirty="0"/>
              <a:t>Český Matematik</a:t>
            </a:r>
          </a:p>
          <a:p>
            <a:r>
              <a:rPr lang="cs-CZ" dirty="0"/>
              <a:t>Gentleman, měl neuvěřitelnou paměť</a:t>
            </a:r>
          </a:p>
          <a:p>
            <a:r>
              <a:rPr lang="cs-CZ" dirty="0"/>
              <a:t>1926 Objevil Borůvkův algoritmus</a:t>
            </a:r>
          </a:p>
          <a:p>
            <a:pPr marL="0" indent="0">
              <a:buNone/>
            </a:pPr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A6FE010E-A8E6-4969-9BAC-C5DCEC572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583" y="0"/>
            <a:ext cx="4779417" cy="6858000"/>
          </a:xfrm>
          <a:prstGeom prst="rect">
            <a:avLst/>
          </a:prstGeom>
        </p:spPr>
      </p:pic>
      <p:pic>
        <p:nvPicPr>
          <p:cNvPr id="3074" name="Picture 2" descr="Společnost Otakara Borůvky, z.s.">
            <a:extLst>
              <a:ext uri="{FF2B5EF4-FFF2-40B4-BE49-F238E27FC236}">
                <a16:creationId xmlns:a16="http://schemas.microsoft.com/office/drawing/2014/main" id="{F94D8190-9005-47F5-B7B4-085F17C86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882392"/>
            <a:ext cx="4681058" cy="1698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330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4CFDEF-741F-463B-8B9B-E8956BA2B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1C3A688-4958-4D6C-831D-038CF6563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2050" name="Picture 2" descr="Bez popisku">
            <a:extLst>
              <a:ext uri="{FF2B5EF4-FFF2-40B4-BE49-F238E27FC236}">
                <a16:creationId xmlns:a16="http://schemas.microsoft.com/office/drawing/2014/main" id="{3EB52530-6332-4CC5-84A9-BF2E443B6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498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oto: Archiv MUNI">
            <a:extLst>
              <a:ext uri="{FF2B5EF4-FFF2-40B4-BE49-F238E27FC236}">
                <a16:creationId xmlns:a16="http://schemas.microsoft.com/office/drawing/2014/main" id="{955B1E52-3C76-481A-91B1-320A65B5D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13" y="0"/>
            <a:ext cx="49609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polečnost Otakara Borůvky">
            <a:extLst>
              <a:ext uri="{FF2B5EF4-FFF2-40B4-BE49-F238E27FC236}">
                <a16:creationId xmlns:a16="http://schemas.microsoft.com/office/drawing/2014/main" id="{39BE6312-C624-461A-97F9-3C2686F29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750" y="4953001"/>
            <a:ext cx="2381249" cy="1904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Společnost Otakara Borůvky">
            <a:extLst>
              <a:ext uri="{FF2B5EF4-FFF2-40B4-BE49-F238E27FC236}">
                <a16:creationId xmlns:a16="http://schemas.microsoft.com/office/drawing/2014/main" id="{47A0368A-67CF-44AB-B523-203A350C4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7577" y="2365696"/>
            <a:ext cx="2404637" cy="258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polečnost Otakara Borůvky">
            <a:extLst>
              <a:ext uri="{FF2B5EF4-FFF2-40B4-BE49-F238E27FC236}">
                <a16:creationId xmlns:a16="http://schemas.microsoft.com/office/drawing/2014/main" id="{2BE25E53-393F-4749-BC5C-2186656F3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749" y="0"/>
            <a:ext cx="2401465" cy="2682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507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1AA5C4-62D8-4111-A612-60DC91B57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Princip algoritmu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ástupný obsah 2">
                <a:extLst>
                  <a:ext uri="{FF2B5EF4-FFF2-40B4-BE49-F238E27FC236}">
                    <a16:creationId xmlns:a16="http://schemas.microsoft.com/office/drawing/2014/main" id="{09FB06D9-04E7-4561-A174-F744BD46D15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cs-CZ" dirty="0"/>
                  <a:t>Cíl: Najít MST (Minimum Spanning Tree) grafu</a:t>
                </a:r>
              </a:p>
              <a:p>
                <a:r>
                  <a:rPr lang="cs-CZ" dirty="0"/>
                  <a:t>Vstup: Souvislý graf s unikátními vahami </a:t>
                </a:r>
              </a:p>
              <a:p>
                <a:r>
                  <a:rPr lang="cs-CZ" dirty="0"/>
                  <a:t>1. T ← (V, ∅) / začneme triviálním lesem izolovaných vrcholů </a:t>
                </a:r>
              </a:p>
              <a:p>
                <a:r>
                  <a:rPr lang="cs-CZ" dirty="0"/>
                  <a:t>2. Dokud T není souvislý: </a:t>
                </a:r>
              </a:p>
              <a:p>
                <a:r>
                  <a:rPr lang="cs-CZ" dirty="0"/>
                  <a:t>3. Rozložíme T na komponenty souvislosti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cs-CZ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cs-CZ" dirty="0"/>
                  <a:t>, . . .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cs-CZ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cs-CZ" dirty="0"/>
                  <a:t>. </a:t>
                </a:r>
              </a:p>
              <a:p>
                <a:r>
                  <a:rPr lang="cs-CZ" dirty="0"/>
                  <a:t>4. Pro každý strom Ti najdeme nejlehčí z hran mezi Ti a zbytkem grafu a označíme ji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cs-CZ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cs-CZ" dirty="0"/>
                  <a:t>.</a:t>
                </a:r>
              </a:p>
              <a:p>
                <a:r>
                  <a:rPr lang="cs-CZ" dirty="0"/>
                  <a:t> 5. Přidáme do T hrany {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cs-CZ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cs-CZ" dirty="0"/>
                  <a:t>, . . .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cs-CZ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cs-CZ" dirty="0"/>
                  <a:t>}. </a:t>
                </a:r>
              </a:p>
              <a:p>
                <a:r>
                  <a:rPr lang="cs-CZ" dirty="0"/>
                  <a:t>Výstup: Minimální kostra T</a:t>
                </a:r>
              </a:p>
            </p:txBody>
          </p:sp>
        </mc:Choice>
        <mc:Fallback xmlns="">
          <p:sp>
            <p:nvSpPr>
              <p:cNvPr id="3" name="Zástupný obsah 2">
                <a:extLst>
                  <a:ext uri="{FF2B5EF4-FFF2-40B4-BE49-F238E27FC236}">
                    <a16:creationId xmlns:a16="http://schemas.microsoft.com/office/drawing/2014/main" id="{09FB06D9-04E7-4561-A174-F744BD46D1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03" t="-1504" r="-545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0628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E3DD18C-1049-42B1-BE6A-5C768F055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449"/>
            <a:ext cx="10515600" cy="1573240"/>
          </a:xfrm>
        </p:spPr>
        <p:txBody>
          <a:bodyPr/>
          <a:lstStyle/>
          <a:p>
            <a:r>
              <a:rPr lang="cs-CZ" dirty="0"/>
              <a:t>Rozsypání borůvek na zemi </a:t>
            </a:r>
          </a:p>
        </p:txBody>
      </p:sp>
      <p:cxnSp>
        <p:nvCxnSpPr>
          <p:cNvPr id="25" name="Přímá spojnice 24">
            <a:extLst>
              <a:ext uri="{FF2B5EF4-FFF2-40B4-BE49-F238E27FC236}">
                <a16:creationId xmlns:a16="http://schemas.microsoft.com/office/drawing/2014/main" id="{BA063727-C6C1-479F-B025-8DD8A41D4063}"/>
              </a:ext>
            </a:extLst>
          </p:cNvPr>
          <p:cNvCxnSpPr>
            <a:cxnSpLocks/>
          </p:cNvCxnSpPr>
          <p:nvPr/>
        </p:nvCxnSpPr>
        <p:spPr>
          <a:xfrm>
            <a:off x="2281806" y="3363984"/>
            <a:ext cx="0" cy="3320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Přímá spojnice 32">
            <a:extLst>
              <a:ext uri="{FF2B5EF4-FFF2-40B4-BE49-F238E27FC236}">
                <a16:creationId xmlns:a16="http://schemas.microsoft.com/office/drawing/2014/main" id="{96540EDF-B625-4A3E-A1F8-61FC37157FA6}"/>
              </a:ext>
            </a:extLst>
          </p:cNvPr>
          <p:cNvCxnSpPr>
            <a:cxnSpLocks/>
          </p:cNvCxnSpPr>
          <p:nvPr/>
        </p:nvCxnSpPr>
        <p:spPr>
          <a:xfrm flipV="1">
            <a:off x="2281805" y="4551726"/>
            <a:ext cx="1" cy="332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Přímá spojnice 35">
            <a:extLst>
              <a:ext uri="{FF2B5EF4-FFF2-40B4-BE49-F238E27FC236}">
                <a16:creationId xmlns:a16="http://schemas.microsoft.com/office/drawing/2014/main" id="{880771E8-9C3F-4C64-BC2D-9F53FD752C7C}"/>
              </a:ext>
            </a:extLst>
          </p:cNvPr>
          <p:cNvCxnSpPr>
            <a:cxnSpLocks/>
          </p:cNvCxnSpPr>
          <p:nvPr/>
        </p:nvCxnSpPr>
        <p:spPr>
          <a:xfrm>
            <a:off x="2642532" y="5311616"/>
            <a:ext cx="1486250" cy="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Přímá spojnice 37">
            <a:extLst>
              <a:ext uri="{FF2B5EF4-FFF2-40B4-BE49-F238E27FC236}">
                <a16:creationId xmlns:a16="http://schemas.microsoft.com/office/drawing/2014/main" id="{F1DCBCC3-0DDA-4B36-9B71-1F20D55170D0}"/>
              </a:ext>
            </a:extLst>
          </p:cNvPr>
          <p:cNvCxnSpPr>
            <a:cxnSpLocks/>
          </p:cNvCxnSpPr>
          <p:nvPr/>
        </p:nvCxnSpPr>
        <p:spPr>
          <a:xfrm>
            <a:off x="2709644" y="2936146"/>
            <a:ext cx="14191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Přímá spojnice 39">
            <a:extLst>
              <a:ext uri="{FF2B5EF4-FFF2-40B4-BE49-F238E27FC236}">
                <a16:creationId xmlns:a16="http://schemas.microsoft.com/office/drawing/2014/main" id="{814B6E3F-2D3C-4BB3-A4D1-DFABD725C108}"/>
              </a:ext>
            </a:extLst>
          </p:cNvPr>
          <p:cNvCxnSpPr>
            <a:cxnSpLocks/>
          </p:cNvCxnSpPr>
          <p:nvPr/>
        </p:nvCxnSpPr>
        <p:spPr>
          <a:xfrm>
            <a:off x="4976071" y="2926868"/>
            <a:ext cx="1736521" cy="92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Přímá spojnice 41">
            <a:extLst>
              <a:ext uri="{FF2B5EF4-FFF2-40B4-BE49-F238E27FC236}">
                <a16:creationId xmlns:a16="http://schemas.microsoft.com/office/drawing/2014/main" id="{971F962D-F1B4-47BF-9E51-92B64EED284B}"/>
              </a:ext>
            </a:extLst>
          </p:cNvPr>
          <p:cNvCxnSpPr>
            <a:cxnSpLocks/>
          </p:cNvCxnSpPr>
          <p:nvPr/>
        </p:nvCxnSpPr>
        <p:spPr>
          <a:xfrm>
            <a:off x="7568269" y="2936146"/>
            <a:ext cx="174490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Přímá spojnice 45">
            <a:extLst>
              <a:ext uri="{FF2B5EF4-FFF2-40B4-BE49-F238E27FC236}">
                <a16:creationId xmlns:a16="http://schemas.microsoft.com/office/drawing/2014/main" id="{E53552A2-AAAC-4F4C-A097-8038C45E70CB}"/>
              </a:ext>
            </a:extLst>
          </p:cNvPr>
          <p:cNvCxnSpPr>
            <a:cxnSpLocks/>
          </p:cNvCxnSpPr>
          <p:nvPr/>
        </p:nvCxnSpPr>
        <p:spPr>
          <a:xfrm flipV="1">
            <a:off x="4556621" y="3363985"/>
            <a:ext cx="0" cy="332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Přímá spojnice 47">
            <a:extLst>
              <a:ext uri="{FF2B5EF4-FFF2-40B4-BE49-F238E27FC236}">
                <a16:creationId xmlns:a16="http://schemas.microsoft.com/office/drawing/2014/main" id="{C73DFAC0-1EB6-4BA0-8EED-96F5BBC86D26}"/>
              </a:ext>
            </a:extLst>
          </p:cNvPr>
          <p:cNvCxnSpPr>
            <a:cxnSpLocks/>
          </p:cNvCxnSpPr>
          <p:nvPr/>
        </p:nvCxnSpPr>
        <p:spPr>
          <a:xfrm>
            <a:off x="4556621" y="4551725"/>
            <a:ext cx="0" cy="3320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Přímá spojnice 50">
            <a:extLst>
              <a:ext uri="{FF2B5EF4-FFF2-40B4-BE49-F238E27FC236}">
                <a16:creationId xmlns:a16="http://schemas.microsoft.com/office/drawing/2014/main" id="{A6084B23-5E69-40ED-8D49-ED6D52DDD6E4}"/>
              </a:ext>
            </a:extLst>
          </p:cNvPr>
          <p:cNvCxnSpPr>
            <a:cxnSpLocks/>
          </p:cNvCxnSpPr>
          <p:nvPr/>
        </p:nvCxnSpPr>
        <p:spPr>
          <a:xfrm flipV="1">
            <a:off x="4984459" y="5294155"/>
            <a:ext cx="1728133" cy="69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Přímá spojnice 52">
            <a:extLst>
              <a:ext uri="{FF2B5EF4-FFF2-40B4-BE49-F238E27FC236}">
                <a16:creationId xmlns:a16="http://schemas.microsoft.com/office/drawing/2014/main" id="{CD5350CD-6EC6-4E92-81A2-9F75824AF9DB}"/>
              </a:ext>
            </a:extLst>
          </p:cNvPr>
          <p:cNvCxnSpPr>
            <a:cxnSpLocks/>
          </p:cNvCxnSpPr>
          <p:nvPr/>
        </p:nvCxnSpPr>
        <p:spPr>
          <a:xfrm>
            <a:off x="7140431" y="4545964"/>
            <a:ext cx="0" cy="3203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Přímá spojnice 54">
            <a:extLst>
              <a:ext uri="{FF2B5EF4-FFF2-40B4-BE49-F238E27FC236}">
                <a16:creationId xmlns:a16="http://schemas.microsoft.com/office/drawing/2014/main" id="{E34E5D05-1821-4D83-B13D-03FE51BA3A5A}"/>
              </a:ext>
            </a:extLst>
          </p:cNvPr>
          <p:cNvCxnSpPr>
            <a:cxnSpLocks/>
          </p:cNvCxnSpPr>
          <p:nvPr/>
        </p:nvCxnSpPr>
        <p:spPr>
          <a:xfrm flipV="1">
            <a:off x="2709644" y="4123887"/>
            <a:ext cx="141913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Přímá spojnice 56">
            <a:extLst>
              <a:ext uri="{FF2B5EF4-FFF2-40B4-BE49-F238E27FC236}">
                <a16:creationId xmlns:a16="http://schemas.microsoft.com/office/drawing/2014/main" id="{D61F14EC-8910-46A8-83DF-85FCD27B0E4F}"/>
              </a:ext>
            </a:extLst>
          </p:cNvPr>
          <p:cNvCxnSpPr/>
          <p:nvPr/>
        </p:nvCxnSpPr>
        <p:spPr>
          <a:xfrm>
            <a:off x="4984459" y="4123874"/>
            <a:ext cx="6991" cy="118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Přímá spojnice 58">
            <a:extLst>
              <a:ext uri="{FF2B5EF4-FFF2-40B4-BE49-F238E27FC236}">
                <a16:creationId xmlns:a16="http://schemas.microsoft.com/office/drawing/2014/main" id="{2808ED8A-9200-47EB-99A0-CDA51E1C60E7}"/>
              </a:ext>
            </a:extLst>
          </p:cNvPr>
          <p:cNvCxnSpPr>
            <a:cxnSpLocks/>
          </p:cNvCxnSpPr>
          <p:nvPr/>
        </p:nvCxnSpPr>
        <p:spPr>
          <a:xfrm>
            <a:off x="4980264" y="4112176"/>
            <a:ext cx="1732328" cy="5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Přímá spojnice 60">
            <a:extLst>
              <a:ext uri="{FF2B5EF4-FFF2-40B4-BE49-F238E27FC236}">
                <a16:creationId xmlns:a16="http://schemas.microsoft.com/office/drawing/2014/main" id="{442E2180-1B70-4DFF-8C10-C351E830C478}"/>
              </a:ext>
            </a:extLst>
          </p:cNvPr>
          <p:cNvCxnSpPr>
            <a:cxnSpLocks/>
          </p:cNvCxnSpPr>
          <p:nvPr/>
        </p:nvCxnSpPr>
        <p:spPr>
          <a:xfrm>
            <a:off x="7568269" y="4118126"/>
            <a:ext cx="1744908" cy="57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Přímá spojnice 62">
            <a:extLst>
              <a:ext uri="{FF2B5EF4-FFF2-40B4-BE49-F238E27FC236}">
                <a16:creationId xmlns:a16="http://schemas.microsoft.com/office/drawing/2014/main" id="{8F1E6B42-1E7C-410D-8C81-BEDE50544ED5}"/>
              </a:ext>
            </a:extLst>
          </p:cNvPr>
          <p:cNvCxnSpPr>
            <a:cxnSpLocks/>
          </p:cNvCxnSpPr>
          <p:nvPr/>
        </p:nvCxnSpPr>
        <p:spPr>
          <a:xfrm flipH="1">
            <a:off x="9741016" y="3363985"/>
            <a:ext cx="1" cy="332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Přímá spojnice 64">
            <a:extLst>
              <a:ext uri="{FF2B5EF4-FFF2-40B4-BE49-F238E27FC236}">
                <a16:creationId xmlns:a16="http://schemas.microsoft.com/office/drawing/2014/main" id="{029BF762-DDF7-4419-850F-6DE19DE0A339}"/>
              </a:ext>
            </a:extLst>
          </p:cNvPr>
          <p:cNvCxnSpPr>
            <a:cxnSpLocks/>
          </p:cNvCxnSpPr>
          <p:nvPr/>
        </p:nvCxnSpPr>
        <p:spPr>
          <a:xfrm flipH="1">
            <a:off x="9741015" y="4551723"/>
            <a:ext cx="1" cy="332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Přímá spojnice 66">
            <a:extLst>
              <a:ext uri="{FF2B5EF4-FFF2-40B4-BE49-F238E27FC236}">
                <a16:creationId xmlns:a16="http://schemas.microsoft.com/office/drawing/2014/main" id="{15101FC3-AE16-495C-969D-424AF2851E30}"/>
              </a:ext>
            </a:extLst>
          </p:cNvPr>
          <p:cNvCxnSpPr>
            <a:cxnSpLocks/>
          </p:cNvCxnSpPr>
          <p:nvPr/>
        </p:nvCxnSpPr>
        <p:spPr>
          <a:xfrm>
            <a:off x="7568269" y="5294155"/>
            <a:ext cx="1744907" cy="17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Přímá spojnice 68">
            <a:extLst>
              <a:ext uri="{FF2B5EF4-FFF2-40B4-BE49-F238E27FC236}">
                <a16:creationId xmlns:a16="http://schemas.microsoft.com/office/drawing/2014/main" id="{71623F32-39E1-415C-B04F-F9D796746B5C}"/>
              </a:ext>
            </a:extLst>
          </p:cNvPr>
          <p:cNvCxnSpPr>
            <a:cxnSpLocks/>
          </p:cNvCxnSpPr>
          <p:nvPr/>
        </p:nvCxnSpPr>
        <p:spPr>
          <a:xfrm>
            <a:off x="7140431" y="3363984"/>
            <a:ext cx="0" cy="3263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ovéPole 76">
            <a:extLst>
              <a:ext uri="{FF2B5EF4-FFF2-40B4-BE49-F238E27FC236}">
                <a16:creationId xmlns:a16="http://schemas.microsoft.com/office/drawing/2014/main" id="{71D6BAD6-F908-4C5C-8BEF-25FC9FFD3EE8}"/>
              </a:ext>
            </a:extLst>
          </p:cNvPr>
          <p:cNvSpPr txBox="1"/>
          <p:nvPr/>
        </p:nvSpPr>
        <p:spPr>
          <a:xfrm>
            <a:off x="3171039" y="2608976"/>
            <a:ext cx="554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15</a:t>
            </a:r>
          </a:p>
        </p:txBody>
      </p:sp>
      <p:sp>
        <p:nvSpPr>
          <p:cNvPr id="78" name="TextovéPole 77">
            <a:extLst>
              <a:ext uri="{FF2B5EF4-FFF2-40B4-BE49-F238E27FC236}">
                <a16:creationId xmlns:a16="http://schemas.microsoft.com/office/drawing/2014/main" id="{71E9E91C-0940-4181-B842-551A8691542E}"/>
              </a:ext>
            </a:extLst>
          </p:cNvPr>
          <p:cNvSpPr txBox="1"/>
          <p:nvPr/>
        </p:nvSpPr>
        <p:spPr>
          <a:xfrm>
            <a:off x="5822136" y="254448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3</a:t>
            </a:r>
          </a:p>
        </p:txBody>
      </p:sp>
      <p:sp>
        <p:nvSpPr>
          <p:cNvPr id="81" name="TextovéPole 80">
            <a:extLst>
              <a:ext uri="{FF2B5EF4-FFF2-40B4-BE49-F238E27FC236}">
                <a16:creationId xmlns:a16="http://schemas.microsoft.com/office/drawing/2014/main" id="{F3115B81-2EB3-4CEC-A415-62374B220C6A}"/>
              </a:ext>
            </a:extLst>
          </p:cNvPr>
          <p:cNvSpPr txBox="1"/>
          <p:nvPr/>
        </p:nvSpPr>
        <p:spPr>
          <a:xfrm>
            <a:off x="8398779" y="2557536"/>
            <a:ext cx="29550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6</a:t>
            </a:r>
          </a:p>
        </p:txBody>
      </p:sp>
      <p:sp>
        <p:nvSpPr>
          <p:cNvPr id="82" name="TextovéPole 81">
            <a:extLst>
              <a:ext uri="{FF2B5EF4-FFF2-40B4-BE49-F238E27FC236}">
                <a16:creationId xmlns:a16="http://schemas.microsoft.com/office/drawing/2014/main" id="{9EB9196E-8382-45C4-A51E-D9F23B26A2C4}"/>
              </a:ext>
            </a:extLst>
          </p:cNvPr>
          <p:cNvSpPr txBox="1"/>
          <p:nvPr/>
        </p:nvSpPr>
        <p:spPr>
          <a:xfrm>
            <a:off x="3152511" y="3765854"/>
            <a:ext cx="62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12</a:t>
            </a:r>
          </a:p>
        </p:txBody>
      </p:sp>
      <p:sp>
        <p:nvSpPr>
          <p:cNvPr id="84" name="TextovéPole 83">
            <a:extLst>
              <a:ext uri="{FF2B5EF4-FFF2-40B4-BE49-F238E27FC236}">
                <a16:creationId xmlns:a16="http://schemas.microsoft.com/office/drawing/2014/main" id="{278C0D5B-17B0-469F-92E6-C53D2EA0E515}"/>
              </a:ext>
            </a:extLst>
          </p:cNvPr>
          <p:cNvSpPr txBox="1"/>
          <p:nvPr/>
        </p:nvSpPr>
        <p:spPr>
          <a:xfrm>
            <a:off x="2478414" y="3313669"/>
            <a:ext cx="324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3</a:t>
            </a:r>
          </a:p>
        </p:txBody>
      </p:sp>
      <p:sp>
        <p:nvSpPr>
          <p:cNvPr id="86" name="TextovéPole 85">
            <a:extLst>
              <a:ext uri="{FF2B5EF4-FFF2-40B4-BE49-F238E27FC236}">
                <a16:creationId xmlns:a16="http://schemas.microsoft.com/office/drawing/2014/main" id="{AA977D20-77F4-451A-A9A0-B9CA063509C4}"/>
              </a:ext>
            </a:extLst>
          </p:cNvPr>
          <p:cNvSpPr txBox="1"/>
          <p:nvPr/>
        </p:nvSpPr>
        <p:spPr>
          <a:xfrm>
            <a:off x="3152511" y="4940489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7</a:t>
            </a:r>
          </a:p>
        </p:txBody>
      </p:sp>
      <p:sp>
        <p:nvSpPr>
          <p:cNvPr id="88" name="TextovéPole 87">
            <a:extLst>
              <a:ext uri="{FF2B5EF4-FFF2-40B4-BE49-F238E27FC236}">
                <a16:creationId xmlns:a16="http://schemas.microsoft.com/office/drawing/2014/main" id="{B62AA3A4-0F0D-4FC3-A9EC-B77CD32D5C86}"/>
              </a:ext>
            </a:extLst>
          </p:cNvPr>
          <p:cNvSpPr txBox="1"/>
          <p:nvPr/>
        </p:nvSpPr>
        <p:spPr>
          <a:xfrm>
            <a:off x="2364646" y="451355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4</a:t>
            </a:r>
          </a:p>
        </p:txBody>
      </p:sp>
      <p:sp>
        <p:nvSpPr>
          <p:cNvPr id="90" name="TextovéPole 89">
            <a:extLst>
              <a:ext uri="{FF2B5EF4-FFF2-40B4-BE49-F238E27FC236}">
                <a16:creationId xmlns:a16="http://schemas.microsoft.com/office/drawing/2014/main" id="{869B8BB2-F545-4EAD-9426-5C55A5E9F98B}"/>
              </a:ext>
            </a:extLst>
          </p:cNvPr>
          <p:cNvSpPr txBox="1"/>
          <p:nvPr/>
        </p:nvSpPr>
        <p:spPr>
          <a:xfrm>
            <a:off x="5731258" y="4902099"/>
            <a:ext cx="5543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9</a:t>
            </a:r>
          </a:p>
        </p:txBody>
      </p:sp>
      <p:sp>
        <p:nvSpPr>
          <p:cNvPr id="92" name="TextovéPole 91">
            <a:extLst>
              <a:ext uri="{FF2B5EF4-FFF2-40B4-BE49-F238E27FC236}">
                <a16:creationId xmlns:a16="http://schemas.microsoft.com/office/drawing/2014/main" id="{00272AA8-340E-4033-AA49-EDEDC71E7A1B}"/>
              </a:ext>
            </a:extLst>
          </p:cNvPr>
          <p:cNvSpPr txBox="1"/>
          <p:nvPr/>
        </p:nvSpPr>
        <p:spPr>
          <a:xfrm>
            <a:off x="5782113" y="3741572"/>
            <a:ext cx="2719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4</a:t>
            </a:r>
          </a:p>
        </p:txBody>
      </p:sp>
      <p:sp>
        <p:nvSpPr>
          <p:cNvPr id="94" name="TextovéPole 93">
            <a:extLst>
              <a:ext uri="{FF2B5EF4-FFF2-40B4-BE49-F238E27FC236}">
                <a16:creationId xmlns:a16="http://schemas.microsoft.com/office/drawing/2014/main" id="{0D2C9F80-D930-4F5F-8247-22FF42DE06EE}"/>
              </a:ext>
            </a:extLst>
          </p:cNvPr>
          <p:cNvSpPr txBox="1"/>
          <p:nvPr/>
        </p:nvSpPr>
        <p:spPr>
          <a:xfrm>
            <a:off x="4673555" y="3328180"/>
            <a:ext cx="324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2</a:t>
            </a:r>
          </a:p>
        </p:txBody>
      </p:sp>
      <p:sp>
        <p:nvSpPr>
          <p:cNvPr id="96" name="TextovéPole 95">
            <a:extLst>
              <a:ext uri="{FF2B5EF4-FFF2-40B4-BE49-F238E27FC236}">
                <a16:creationId xmlns:a16="http://schemas.microsoft.com/office/drawing/2014/main" id="{E7CBD198-7D32-4EB9-8004-EFF1FF7ED28E}"/>
              </a:ext>
            </a:extLst>
          </p:cNvPr>
          <p:cNvSpPr txBox="1"/>
          <p:nvPr/>
        </p:nvSpPr>
        <p:spPr>
          <a:xfrm>
            <a:off x="4622124" y="4552331"/>
            <a:ext cx="402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6</a:t>
            </a:r>
          </a:p>
        </p:txBody>
      </p:sp>
      <p:sp>
        <p:nvSpPr>
          <p:cNvPr id="98" name="TextovéPole 97">
            <a:extLst>
              <a:ext uri="{FF2B5EF4-FFF2-40B4-BE49-F238E27FC236}">
                <a16:creationId xmlns:a16="http://schemas.microsoft.com/office/drawing/2014/main" id="{3C92D812-C947-4DE8-A3CF-5A9636942572}"/>
              </a:ext>
            </a:extLst>
          </p:cNvPr>
          <p:cNvSpPr txBox="1"/>
          <p:nvPr/>
        </p:nvSpPr>
        <p:spPr>
          <a:xfrm>
            <a:off x="8365923" y="3765854"/>
            <a:ext cx="4928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18 </a:t>
            </a:r>
          </a:p>
        </p:txBody>
      </p:sp>
      <p:sp>
        <p:nvSpPr>
          <p:cNvPr id="100" name="TextovéPole 99">
            <a:extLst>
              <a:ext uri="{FF2B5EF4-FFF2-40B4-BE49-F238E27FC236}">
                <a16:creationId xmlns:a16="http://schemas.microsoft.com/office/drawing/2014/main" id="{8F0DA7B0-B3FC-4406-8397-6C1497DE3F61}"/>
              </a:ext>
            </a:extLst>
          </p:cNvPr>
          <p:cNvSpPr txBox="1"/>
          <p:nvPr/>
        </p:nvSpPr>
        <p:spPr>
          <a:xfrm>
            <a:off x="7188145" y="4529198"/>
            <a:ext cx="324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7</a:t>
            </a:r>
          </a:p>
        </p:txBody>
      </p:sp>
      <p:sp>
        <p:nvSpPr>
          <p:cNvPr id="102" name="TextovéPole 101">
            <a:extLst>
              <a:ext uri="{FF2B5EF4-FFF2-40B4-BE49-F238E27FC236}">
                <a16:creationId xmlns:a16="http://schemas.microsoft.com/office/drawing/2014/main" id="{C43709CB-177B-4DE3-BFF9-07853C6A20CD}"/>
              </a:ext>
            </a:extLst>
          </p:cNvPr>
          <p:cNvSpPr txBox="1"/>
          <p:nvPr/>
        </p:nvSpPr>
        <p:spPr>
          <a:xfrm>
            <a:off x="7228167" y="3323506"/>
            <a:ext cx="402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5</a:t>
            </a:r>
          </a:p>
        </p:txBody>
      </p:sp>
      <p:sp>
        <p:nvSpPr>
          <p:cNvPr id="104" name="TextovéPole 103">
            <a:extLst>
              <a:ext uri="{FF2B5EF4-FFF2-40B4-BE49-F238E27FC236}">
                <a16:creationId xmlns:a16="http://schemas.microsoft.com/office/drawing/2014/main" id="{E23DB85B-6CE8-40A7-A994-86EE35C13AF7}"/>
              </a:ext>
            </a:extLst>
          </p:cNvPr>
          <p:cNvSpPr txBox="1"/>
          <p:nvPr/>
        </p:nvSpPr>
        <p:spPr>
          <a:xfrm>
            <a:off x="8257562" y="4881751"/>
            <a:ext cx="4830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11</a:t>
            </a:r>
          </a:p>
        </p:txBody>
      </p:sp>
      <p:sp>
        <p:nvSpPr>
          <p:cNvPr id="106" name="TextovéPole 105">
            <a:extLst>
              <a:ext uri="{FF2B5EF4-FFF2-40B4-BE49-F238E27FC236}">
                <a16:creationId xmlns:a16="http://schemas.microsoft.com/office/drawing/2014/main" id="{E4875A64-B38E-4B72-9036-570CCA0E45E3}"/>
              </a:ext>
            </a:extLst>
          </p:cNvPr>
          <p:cNvSpPr txBox="1"/>
          <p:nvPr/>
        </p:nvSpPr>
        <p:spPr>
          <a:xfrm>
            <a:off x="9796585" y="4507888"/>
            <a:ext cx="324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1</a:t>
            </a:r>
          </a:p>
        </p:txBody>
      </p:sp>
      <p:sp>
        <p:nvSpPr>
          <p:cNvPr id="108" name="TextovéPole 107">
            <a:extLst>
              <a:ext uri="{FF2B5EF4-FFF2-40B4-BE49-F238E27FC236}">
                <a16:creationId xmlns:a16="http://schemas.microsoft.com/office/drawing/2014/main" id="{E2AA4E0C-33E8-4AD3-A9F6-ECBFAB32AD3F}"/>
              </a:ext>
            </a:extLst>
          </p:cNvPr>
          <p:cNvSpPr txBox="1"/>
          <p:nvPr/>
        </p:nvSpPr>
        <p:spPr>
          <a:xfrm>
            <a:off x="9803585" y="3328180"/>
            <a:ext cx="324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4</a:t>
            </a:r>
          </a:p>
        </p:txBody>
      </p:sp>
      <p:sp>
        <p:nvSpPr>
          <p:cNvPr id="111" name="Šipka: dolů 110">
            <a:extLst>
              <a:ext uri="{FF2B5EF4-FFF2-40B4-BE49-F238E27FC236}">
                <a16:creationId xmlns:a16="http://schemas.microsoft.com/office/drawing/2014/main" id="{E513F6C9-A091-4D62-ABE5-CB5876696D72}"/>
              </a:ext>
            </a:extLst>
          </p:cNvPr>
          <p:cNvSpPr/>
          <p:nvPr/>
        </p:nvSpPr>
        <p:spPr>
          <a:xfrm>
            <a:off x="2172924" y="3407333"/>
            <a:ext cx="217762" cy="2695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2" name="Šipka: nahoru 111">
            <a:extLst>
              <a:ext uri="{FF2B5EF4-FFF2-40B4-BE49-F238E27FC236}">
                <a16:creationId xmlns:a16="http://schemas.microsoft.com/office/drawing/2014/main" id="{F1438C51-45FD-4D28-BA5F-E7EC01800253}"/>
              </a:ext>
            </a:extLst>
          </p:cNvPr>
          <p:cNvSpPr/>
          <p:nvPr/>
        </p:nvSpPr>
        <p:spPr>
          <a:xfrm>
            <a:off x="2172923" y="3357018"/>
            <a:ext cx="217756" cy="19342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3" name="Šipka: nahoru 112">
            <a:extLst>
              <a:ext uri="{FF2B5EF4-FFF2-40B4-BE49-F238E27FC236}">
                <a16:creationId xmlns:a16="http://schemas.microsoft.com/office/drawing/2014/main" id="{E0ABDEC8-55E2-4272-9862-2E2DD2474D0C}"/>
              </a:ext>
            </a:extLst>
          </p:cNvPr>
          <p:cNvSpPr/>
          <p:nvPr/>
        </p:nvSpPr>
        <p:spPr>
          <a:xfrm>
            <a:off x="4455429" y="3376645"/>
            <a:ext cx="217756" cy="19342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4" name="Šipka: dolů 113">
            <a:extLst>
              <a:ext uri="{FF2B5EF4-FFF2-40B4-BE49-F238E27FC236}">
                <a16:creationId xmlns:a16="http://schemas.microsoft.com/office/drawing/2014/main" id="{C53C6CAF-2BD0-40FC-B48D-27CCF85CBE1B}"/>
              </a:ext>
            </a:extLst>
          </p:cNvPr>
          <p:cNvSpPr/>
          <p:nvPr/>
        </p:nvSpPr>
        <p:spPr>
          <a:xfrm>
            <a:off x="4455423" y="3420690"/>
            <a:ext cx="217762" cy="2695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5" name="Šipka: nahoru 114">
            <a:extLst>
              <a:ext uri="{FF2B5EF4-FFF2-40B4-BE49-F238E27FC236}">
                <a16:creationId xmlns:a16="http://schemas.microsoft.com/office/drawing/2014/main" id="{A2D6971E-F4A1-4B6F-9806-E7A029F28DA6}"/>
              </a:ext>
            </a:extLst>
          </p:cNvPr>
          <p:cNvSpPr/>
          <p:nvPr/>
        </p:nvSpPr>
        <p:spPr>
          <a:xfrm>
            <a:off x="2172923" y="4552630"/>
            <a:ext cx="217756" cy="31405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6" name="Šipka: nahoru 115">
            <a:extLst>
              <a:ext uri="{FF2B5EF4-FFF2-40B4-BE49-F238E27FC236}">
                <a16:creationId xmlns:a16="http://schemas.microsoft.com/office/drawing/2014/main" id="{37351B1B-46EB-439C-9AF7-479A0A636DF3}"/>
              </a:ext>
            </a:extLst>
          </p:cNvPr>
          <p:cNvSpPr/>
          <p:nvPr/>
        </p:nvSpPr>
        <p:spPr>
          <a:xfrm>
            <a:off x="4462393" y="4563203"/>
            <a:ext cx="217756" cy="31405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8" name="Zástupný obsah 2">
            <a:extLst>
              <a:ext uri="{FF2B5EF4-FFF2-40B4-BE49-F238E27FC236}">
                <a16:creationId xmlns:a16="http://schemas.microsoft.com/office/drawing/2014/main" id="{E0091CB2-F6B5-4536-867B-AC627A65F7D5}"/>
              </a:ext>
            </a:extLst>
          </p:cNvPr>
          <p:cNvSpPr txBox="1">
            <a:spLocks/>
          </p:cNvSpPr>
          <p:nvPr/>
        </p:nvSpPr>
        <p:spPr>
          <a:xfrm>
            <a:off x="824562" y="1606917"/>
            <a:ext cx="10515600" cy="4570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/>
              <a:t>Směr šipek ukazuje, který vrchol si vybral kterou hranu.</a:t>
            </a:r>
            <a:endParaRPr lang="cs-CZ" dirty="0"/>
          </a:p>
        </p:txBody>
      </p:sp>
      <p:sp>
        <p:nvSpPr>
          <p:cNvPr id="119" name="Šipka: nahoru 118">
            <a:extLst>
              <a:ext uri="{FF2B5EF4-FFF2-40B4-BE49-F238E27FC236}">
                <a16:creationId xmlns:a16="http://schemas.microsoft.com/office/drawing/2014/main" id="{83F9C496-EF80-4AC0-8852-2BDD8D63B4B9}"/>
              </a:ext>
            </a:extLst>
          </p:cNvPr>
          <p:cNvSpPr/>
          <p:nvPr/>
        </p:nvSpPr>
        <p:spPr>
          <a:xfrm>
            <a:off x="7031553" y="4550464"/>
            <a:ext cx="217756" cy="31405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0" name="Šipka: nahoru 119">
            <a:extLst>
              <a:ext uri="{FF2B5EF4-FFF2-40B4-BE49-F238E27FC236}">
                <a16:creationId xmlns:a16="http://schemas.microsoft.com/office/drawing/2014/main" id="{25D207AA-B44D-463A-9E7D-E211DD47001D}"/>
              </a:ext>
            </a:extLst>
          </p:cNvPr>
          <p:cNvSpPr/>
          <p:nvPr/>
        </p:nvSpPr>
        <p:spPr>
          <a:xfrm>
            <a:off x="9632140" y="4557106"/>
            <a:ext cx="217756" cy="19342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1" name="Šipka: dolů 120">
            <a:extLst>
              <a:ext uri="{FF2B5EF4-FFF2-40B4-BE49-F238E27FC236}">
                <a16:creationId xmlns:a16="http://schemas.microsoft.com/office/drawing/2014/main" id="{048FC42A-225B-4E28-BF5D-621A547B2740}"/>
              </a:ext>
            </a:extLst>
          </p:cNvPr>
          <p:cNvSpPr/>
          <p:nvPr/>
        </p:nvSpPr>
        <p:spPr>
          <a:xfrm>
            <a:off x="9632134" y="4601151"/>
            <a:ext cx="217762" cy="269504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2" name="Šipka: nahoru 121">
            <a:extLst>
              <a:ext uri="{FF2B5EF4-FFF2-40B4-BE49-F238E27FC236}">
                <a16:creationId xmlns:a16="http://schemas.microsoft.com/office/drawing/2014/main" id="{AD944AD3-102D-415D-BD87-308237077ABD}"/>
              </a:ext>
            </a:extLst>
          </p:cNvPr>
          <p:cNvSpPr/>
          <p:nvPr/>
        </p:nvSpPr>
        <p:spPr>
          <a:xfrm flipV="1">
            <a:off x="9632134" y="3370548"/>
            <a:ext cx="217756" cy="286938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3" name="Šipka: doleva 122">
            <a:extLst>
              <a:ext uri="{FF2B5EF4-FFF2-40B4-BE49-F238E27FC236}">
                <a16:creationId xmlns:a16="http://schemas.microsoft.com/office/drawing/2014/main" id="{52E62EB3-9C5C-4B05-BB6D-1DF9C5CBC33A}"/>
              </a:ext>
            </a:extLst>
          </p:cNvPr>
          <p:cNvSpPr/>
          <p:nvPr/>
        </p:nvSpPr>
        <p:spPr>
          <a:xfrm>
            <a:off x="5020554" y="2810109"/>
            <a:ext cx="1669411" cy="273779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9" name="Šipka: doleva 148">
            <a:extLst>
              <a:ext uri="{FF2B5EF4-FFF2-40B4-BE49-F238E27FC236}">
                <a16:creationId xmlns:a16="http://schemas.microsoft.com/office/drawing/2014/main" id="{73159424-F8B1-47FE-95C5-2BEBACAE6CBC}"/>
              </a:ext>
            </a:extLst>
          </p:cNvPr>
          <p:cNvSpPr/>
          <p:nvPr/>
        </p:nvSpPr>
        <p:spPr>
          <a:xfrm>
            <a:off x="4989353" y="3945880"/>
            <a:ext cx="1669411" cy="273779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2" name="Šipka: doprava 151">
            <a:extLst>
              <a:ext uri="{FF2B5EF4-FFF2-40B4-BE49-F238E27FC236}">
                <a16:creationId xmlns:a16="http://schemas.microsoft.com/office/drawing/2014/main" id="{04319FEB-09CB-45F2-A321-E8FEEABF12C5}"/>
              </a:ext>
            </a:extLst>
          </p:cNvPr>
          <p:cNvSpPr/>
          <p:nvPr/>
        </p:nvSpPr>
        <p:spPr>
          <a:xfrm>
            <a:off x="2709644" y="5212990"/>
            <a:ext cx="1333238" cy="193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3" name="Šipka: doprava 152">
            <a:extLst>
              <a:ext uri="{FF2B5EF4-FFF2-40B4-BE49-F238E27FC236}">
                <a16:creationId xmlns:a16="http://schemas.microsoft.com/office/drawing/2014/main" id="{2E69530E-9F85-4874-A01D-080B313AC65A}"/>
              </a:ext>
            </a:extLst>
          </p:cNvPr>
          <p:cNvSpPr/>
          <p:nvPr/>
        </p:nvSpPr>
        <p:spPr>
          <a:xfrm>
            <a:off x="7590895" y="2849426"/>
            <a:ext cx="1610562" cy="1936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4" name="Šipka: doprava 153">
            <a:extLst>
              <a:ext uri="{FF2B5EF4-FFF2-40B4-BE49-F238E27FC236}">
                <a16:creationId xmlns:a16="http://schemas.microsoft.com/office/drawing/2014/main" id="{9BD546D5-B04C-4BC4-AA4E-CCC86271F6EC}"/>
              </a:ext>
            </a:extLst>
          </p:cNvPr>
          <p:cNvSpPr/>
          <p:nvPr/>
        </p:nvSpPr>
        <p:spPr>
          <a:xfrm flipH="1">
            <a:off x="7673402" y="2849426"/>
            <a:ext cx="1185372" cy="21694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78481AF2-4719-A4B1-0FFE-9E6E3DD12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157" y="2400564"/>
            <a:ext cx="999083" cy="965345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AAA7D575-731A-0D5F-D7C6-74DEE1E45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951" y="3660750"/>
            <a:ext cx="999084" cy="965345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6B77059B-9B8D-F7EE-1CBC-AFD9264FC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403" y="4857342"/>
            <a:ext cx="999083" cy="965345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164FF2DC-BD3E-FDFA-A87B-3DF77D2FF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323" y="2440835"/>
            <a:ext cx="999083" cy="965345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49143AFC-43C1-2AD7-0EB5-432A92A2B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018" y="3657486"/>
            <a:ext cx="999083" cy="965345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6801F3E8-841E-E70E-D332-AE46BB4CA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152" y="4877934"/>
            <a:ext cx="999083" cy="965345"/>
          </a:xfrm>
          <a:prstGeom prst="rect">
            <a:avLst/>
          </a:prstGeom>
        </p:spPr>
      </p:pic>
      <p:pic>
        <p:nvPicPr>
          <p:cNvPr id="12" name="Obrázek 11">
            <a:extLst>
              <a:ext uri="{FF2B5EF4-FFF2-40B4-BE49-F238E27FC236}">
                <a16:creationId xmlns:a16="http://schemas.microsoft.com/office/drawing/2014/main" id="{1248A13C-D499-1381-BCB1-2A347F215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632" y="4888005"/>
            <a:ext cx="999083" cy="965345"/>
          </a:xfrm>
          <a:prstGeom prst="rect">
            <a:avLst/>
          </a:prstGeom>
        </p:spPr>
      </p:pic>
      <p:pic>
        <p:nvPicPr>
          <p:cNvPr id="24" name="Obrázek 23">
            <a:extLst>
              <a:ext uri="{FF2B5EF4-FFF2-40B4-BE49-F238E27FC236}">
                <a16:creationId xmlns:a16="http://schemas.microsoft.com/office/drawing/2014/main" id="{E1F492F1-8D87-6FF5-2E23-B60DE00A7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693" y="4873390"/>
            <a:ext cx="999083" cy="965345"/>
          </a:xfrm>
          <a:prstGeom prst="rect">
            <a:avLst/>
          </a:prstGeom>
        </p:spPr>
      </p:pic>
      <p:pic>
        <p:nvPicPr>
          <p:cNvPr id="26" name="Obrázek 25">
            <a:extLst>
              <a:ext uri="{FF2B5EF4-FFF2-40B4-BE49-F238E27FC236}">
                <a16:creationId xmlns:a16="http://schemas.microsoft.com/office/drawing/2014/main" id="{2AA36E06-8688-78F5-0C50-BC5BF13CA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3257" y="3619202"/>
            <a:ext cx="999083" cy="965345"/>
          </a:xfrm>
          <a:prstGeom prst="rect">
            <a:avLst/>
          </a:prstGeom>
        </p:spPr>
      </p:pic>
      <p:pic>
        <p:nvPicPr>
          <p:cNvPr id="27" name="Obrázek 26">
            <a:extLst>
              <a:ext uri="{FF2B5EF4-FFF2-40B4-BE49-F238E27FC236}">
                <a16:creationId xmlns:a16="http://schemas.microsoft.com/office/drawing/2014/main" id="{FD9D7814-0F82-2EA2-F4F7-82BF0F291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318" y="2427338"/>
            <a:ext cx="999083" cy="965345"/>
          </a:xfrm>
          <a:prstGeom prst="rect">
            <a:avLst/>
          </a:prstGeom>
        </p:spPr>
      </p:pic>
      <p:pic>
        <p:nvPicPr>
          <p:cNvPr id="28" name="Obrázek 27">
            <a:extLst>
              <a:ext uri="{FF2B5EF4-FFF2-40B4-BE49-F238E27FC236}">
                <a16:creationId xmlns:a16="http://schemas.microsoft.com/office/drawing/2014/main" id="{C5291AA8-0D82-E412-7B2F-C8E4D7BB5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1457" y="2413302"/>
            <a:ext cx="999083" cy="965345"/>
          </a:xfrm>
          <a:prstGeom prst="rect">
            <a:avLst/>
          </a:prstGeom>
        </p:spPr>
      </p:pic>
      <p:pic>
        <p:nvPicPr>
          <p:cNvPr id="29" name="Obrázek 28">
            <a:extLst>
              <a:ext uri="{FF2B5EF4-FFF2-40B4-BE49-F238E27FC236}">
                <a16:creationId xmlns:a16="http://schemas.microsoft.com/office/drawing/2014/main" id="{8048A18C-E82C-B11C-7190-46E64AC43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9940" y="3633071"/>
            <a:ext cx="999083" cy="96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49" grpId="0" animBg="1"/>
      <p:bldP spid="152" grpId="0" animBg="1"/>
      <p:bldP spid="153" grpId="0" animBg="1"/>
      <p:bldP spid="15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35F4316-9AFF-43A0-A8CE-2CAEF0531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Algoritmus borůvka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ástupný obsah 2">
                <a:extLst>
                  <a:ext uri="{FF2B5EF4-FFF2-40B4-BE49-F238E27FC236}">
                    <a16:creationId xmlns:a16="http://schemas.microsoft.com/office/drawing/2014/main" id="{02E25066-6693-47E9-A395-DF68F0D40E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cs-CZ" dirty="0"/>
                  <a:t>Časová složitost: O</a:t>
                </a:r>
                <a:r>
                  <a:rPr lang="el-GR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cs-CZ" dirty="0"/>
                  <a:t> n)   </a:t>
                </a:r>
              </a:p>
              <a:p>
                <a:r>
                  <a:rPr lang="cs-CZ" dirty="0"/>
                  <a:t>Maximální časová složitost: O(m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cs-CZ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cs-CZ" dirty="0"/>
                          <m:t>log</m:t>
                        </m:r>
                      </m:e>
                      <m:sub>
                        <m:r>
                          <a:rPr lang="cs-CZ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cs-CZ" dirty="0"/>
                  <a:t> n) (Pouze celá část, vysvětlím)</a:t>
                </a:r>
              </a:p>
            </p:txBody>
          </p:sp>
        </mc:Choice>
        <mc:Fallback xmlns="">
          <p:sp>
            <p:nvSpPr>
              <p:cNvPr id="3" name="Zástupný obsah 2">
                <a:extLst>
                  <a:ext uri="{FF2B5EF4-FFF2-40B4-BE49-F238E27FC236}">
                    <a16:creationId xmlns:a16="http://schemas.microsoft.com/office/drawing/2014/main" id="{02E25066-6693-47E9-A395-DF68F0D40E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03" t="-1654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Přímá spojnice 14">
            <a:extLst>
              <a:ext uri="{FF2B5EF4-FFF2-40B4-BE49-F238E27FC236}">
                <a16:creationId xmlns:a16="http://schemas.microsoft.com/office/drawing/2014/main" id="{3B6D5392-EB92-C87B-A5E1-1C17254B470A}"/>
              </a:ext>
            </a:extLst>
          </p:cNvPr>
          <p:cNvCxnSpPr>
            <a:cxnSpLocks/>
          </p:cNvCxnSpPr>
          <p:nvPr/>
        </p:nvCxnSpPr>
        <p:spPr>
          <a:xfrm>
            <a:off x="2165351" y="3714932"/>
            <a:ext cx="9821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Přímá spojnice 17">
            <a:extLst>
              <a:ext uri="{FF2B5EF4-FFF2-40B4-BE49-F238E27FC236}">
                <a16:creationId xmlns:a16="http://schemas.microsoft.com/office/drawing/2014/main" id="{37571FB8-BB6C-C469-DACA-8EA78CE0F2ED}"/>
              </a:ext>
            </a:extLst>
          </p:cNvPr>
          <p:cNvCxnSpPr>
            <a:cxnSpLocks/>
          </p:cNvCxnSpPr>
          <p:nvPr/>
        </p:nvCxnSpPr>
        <p:spPr>
          <a:xfrm flipV="1">
            <a:off x="2165350" y="5156536"/>
            <a:ext cx="98211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20">
            <a:extLst>
              <a:ext uri="{FF2B5EF4-FFF2-40B4-BE49-F238E27FC236}">
                <a16:creationId xmlns:a16="http://schemas.microsoft.com/office/drawing/2014/main" id="{5E55FBB3-1115-C3AE-8814-356E6A3F4FC5}"/>
              </a:ext>
            </a:extLst>
          </p:cNvPr>
          <p:cNvCxnSpPr>
            <a:cxnSpLocks/>
          </p:cNvCxnSpPr>
          <p:nvPr/>
        </p:nvCxnSpPr>
        <p:spPr>
          <a:xfrm flipH="1">
            <a:off x="1665809" y="4197604"/>
            <a:ext cx="1" cy="476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Přímá spojnice 22">
            <a:extLst>
              <a:ext uri="{FF2B5EF4-FFF2-40B4-BE49-F238E27FC236}">
                <a16:creationId xmlns:a16="http://schemas.microsoft.com/office/drawing/2014/main" id="{94F720A0-763A-2FFB-37B4-34FC8E6F6792}"/>
              </a:ext>
            </a:extLst>
          </p:cNvPr>
          <p:cNvCxnSpPr>
            <a:cxnSpLocks/>
          </p:cNvCxnSpPr>
          <p:nvPr/>
        </p:nvCxnSpPr>
        <p:spPr>
          <a:xfrm flipH="1">
            <a:off x="3647009" y="4197604"/>
            <a:ext cx="1" cy="476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Přímá spojnice 32">
            <a:extLst>
              <a:ext uri="{FF2B5EF4-FFF2-40B4-BE49-F238E27FC236}">
                <a16:creationId xmlns:a16="http://schemas.microsoft.com/office/drawing/2014/main" id="{D271A2C2-764E-ECD4-7931-016E9045F8B6}"/>
              </a:ext>
            </a:extLst>
          </p:cNvPr>
          <p:cNvCxnSpPr>
            <a:cxnSpLocks/>
          </p:cNvCxnSpPr>
          <p:nvPr/>
        </p:nvCxnSpPr>
        <p:spPr>
          <a:xfrm>
            <a:off x="4146551" y="3714932"/>
            <a:ext cx="9175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Přímá spojnice 35">
            <a:extLst>
              <a:ext uri="{FF2B5EF4-FFF2-40B4-BE49-F238E27FC236}">
                <a16:creationId xmlns:a16="http://schemas.microsoft.com/office/drawing/2014/main" id="{7AED63D1-96BB-21DA-06F8-90F03D18A7EC}"/>
              </a:ext>
            </a:extLst>
          </p:cNvPr>
          <p:cNvCxnSpPr>
            <a:cxnSpLocks/>
          </p:cNvCxnSpPr>
          <p:nvPr/>
        </p:nvCxnSpPr>
        <p:spPr>
          <a:xfrm>
            <a:off x="4146550" y="5156536"/>
            <a:ext cx="931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Přímá spojnice 37">
            <a:extLst>
              <a:ext uri="{FF2B5EF4-FFF2-40B4-BE49-F238E27FC236}">
                <a16:creationId xmlns:a16="http://schemas.microsoft.com/office/drawing/2014/main" id="{9F49E0F5-BF7C-760E-3EDA-3C3B74938BFC}"/>
              </a:ext>
            </a:extLst>
          </p:cNvPr>
          <p:cNvCxnSpPr>
            <a:cxnSpLocks/>
          </p:cNvCxnSpPr>
          <p:nvPr/>
        </p:nvCxnSpPr>
        <p:spPr>
          <a:xfrm>
            <a:off x="5563650" y="4197604"/>
            <a:ext cx="13759" cy="476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Přímá spojnice 39">
            <a:extLst>
              <a:ext uri="{FF2B5EF4-FFF2-40B4-BE49-F238E27FC236}">
                <a16:creationId xmlns:a16="http://schemas.microsoft.com/office/drawing/2014/main" id="{6D07572D-9D1E-764A-8F22-EA3C0C79DD06}"/>
              </a:ext>
            </a:extLst>
          </p:cNvPr>
          <p:cNvCxnSpPr>
            <a:cxnSpLocks/>
          </p:cNvCxnSpPr>
          <p:nvPr/>
        </p:nvCxnSpPr>
        <p:spPr>
          <a:xfrm>
            <a:off x="7861300" y="3688662"/>
            <a:ext cx="8518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Přímá spojnice 41">
            <a:extLst>
              <a:ext uri="{FF2B5EF4-FFF2-40B4-BE49-F238E27FC236}">
                <a16:creationId xmlns:a16="http://schemas.microsoft.com/office/drawing/2014/main" id="{FDBA3297-9D6D-503F-A7EE-D3589FCE3853}"/>
              </a:ext>
            </a:extLst>
          </p:cNvPr>
          <p:cNvCxnSpPr>
            <a:cxnSpLocks/>
          </p:cNvCxnSpPr>
          <p:nvPr/>
        </p:nvCxnSpPr>
        <p:spPr>
          <a:xfrm flipV="1">
            <a:off x="7894581" y="5133568"/>
            <a:ext cx="818549" cy="118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Přímá spojnice 43">
            <a:extLst>
              <a:ext uri="{FF2B5EF4-FFF2-40B4-BE49-F238E27FC236}">
                <a16:creationId xmlns:a16="http://schemas.microsoft.com/office/drawing/2014/main" id="{0860D45B-28BE-74E6-CF19-DAD25036C7F0}"/>
              </a:ext>
            </a:extLst>
          </p:cNvPr>
          <p:cNvCxnSpPr>
            <a:cxnSpLocks/>
          </p:cNvCxnSpPr>
          <p:nvPr/>
        </p:nvCxnSpPr>
        <p:spPr>
          <a:xfrm>
            <a:off x="9712213" y="3688662"/>
            <a:ext cx="11599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Přímá spojnice 45">
            <a:extLst>
              <a:ext uri="{FF2B5EF4-FFF2-40B4-BE49-F238E27FC236}">
                <a16:creationId xmlns:a16="http://schemas.microsoft.com/office/drawing/2014/main" id="{76A21E22-B342-8992-8A71-584D2902B992}"/>
              </a:ext>
            </a:extLst>
          </p:cNvPr>
          <p:cNvCxnSpPr>
            <a:cxnSpLocks/>
          </p:cNvCxnSpPr>
          <p:nvPr/>
        </p:nvCxnSpPr>
        <p:spPr>
          <a:xfrm flipV="1">
            <a:off x="9712213" y="5130267"/>
            <a:ext cx="1159918" cy="3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Přímá spojnice 47">
            <a:extLst>
              <a:ext uri="{FF2B5EF4-FFF2-40B4-BE49-F238E27FC236}">
                <a16:creationId xmlns:a16="http://schemas.microsoft.com/office/drawing/2014/main" id="{1E05B1D6-55F7-F0E3-0994-EE628A8E9884}"/>
              </a:ext>
            </a:extLst>
          </p:cNvPr>
          <p:cNvCxnSpPr>
            <a:cxnSpLocks/>
          </p:cNvCxnSpPr>
          <p:nvPr/>
        </p:nvCxnSpPr>
        <p:spPr>
          <a:xfrm>
            <a:off x="9212672" y="4171334"/>
            <a:ext cx="0" cy="479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Přímá spojnice 49">
            <a:extLst>
              <a:ext uri="{FF2B5EF4-FFF2-40B4-BE49-F238E27FC236}">
                <a16:creationId xmlns:a16="http://schemas.microsoft.com/office/drawing/2014/main" id="{40D81C1B-0D3C-DBB8-9B94-D95D30620600}"/>
              </a:ext>
            </a:extLst>
          </p:cNvPr>
          <p:cNvCxnSpPr>
            <a:cxnSpLocks/>
          </p:cNvCxnSpPr>
          <p:nvPr/>
        </p:nvCxnSpPr>
        <p:spPr>
          <a:xfrm>
            <a:off x="11371672" y="4171334"/>
            <a:ext cx="1" cy="476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ovéPole 50">
            <a:extLst>
              <a:ext uri="{FF2B5EF4-FFF2-40B4-BE49-F238E27FC236}">
                <a16:creationId xmlns:a16="http://schemas.microsoft.com/office/drawing/2014/main" id="{34E3C6A3-AF82-4415-A722-9335EA5D607C}"/>
              </a:ext>
            </a:extLst>
          </p:cNvPr>
          <p:cNvSpPr txBox="1"/>
          <p:nvPr/>
        </p:nvSpPr>
        <p:spPr>
          <a:xfrm>
            <a:off x="2475422" y="3319330"/>
            <a:ext cx="57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2</a:t>
            </a:r>
          </a:p>
        </p:txBody>
      </p:sp>
      <p:sp>
        <p:nvSpPr>
          <p:cNvPr id="52" name="TextovéPole 51">
            <a:extLst>
              <a:ext uri="{FF2B5EF4-FFF2-40B4-BE49-F238E27FC236}">
                <a16:creationId xmlns:a16="http://schemas.microsoft.com/office/drawing/2014/main" id="{D0CFF4F7-9BD6-4205-45B2-C78E1760B58C}"/>
              </a:ext>
            </a:extLst>
          </p:cNvPr>
          <p:cNvSpPr txBox="1"/>
          <p:nvPr/>
        </p:nvSpPr>
        <p:spPr>
          <a:xfrm>
            <a:off x="2484958" y="4730534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3</a:t>
            </a:r>
          </a:p>
        </p:txBody>
      </p:sp>
      <p:sp>
        <p:nvSpPr>
          <p:cNvPr id="53" name="TextovéPole 52">
            <a:extLst>
              <a:ext uri="{FF2B5EF4-FFF2-40B4-BE49-F238E27FC236}">
                <a16:creationId xmlns:a16="http://schemas.microsoft.com/office/drawing/2014/main" id="{8B8D7951-C9DE-4845-5CDD-3D9F9D55475E}"/>
              </a:ext>
            </a:extLst>
          </p:cNvPr>
          <p:cNvSpPr txBox="1"/>
          <p:nvPr/>
        </p:nvSpPr>
        <p:spPr>
          <a:xfrm>
            <a:off x="4452873" y="3325701"/>
            <a:ext cx="565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4</a:t>
            </a:r>
          </a:p>
        </p:txBody>
      </p:sp>
      <p:sp>
        <p:nvSpPr>
          <p:cNvPr id="54" name="TextovéPole 53">
            <a:extLst>
              <a:ext uri="{FF2B5EF4-FFF2-40B4-BE49-F238E27FC236}">
                <a16:creationId xmlns:a16="http://schemas.microsoft.com/office/drawing/2014/main" id="{C3A91139-8E8F-102B-BB96-E4D93DD74595}"/>
              </a:ext>
            </a:extLst>
          </p:cNvPr>
          <p:cNvSpPr txBox="1"/>
          <p:nvPr/>
        </p:nvSpPr>
        <p:spPr>
          <a:xfrm>
            <a:off x="4450284" y="4761650"/>
            <a:ext cx="50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5</a:t>
            </a:r>
          </a:p>
        </p:txBody>
      </p:sp>
      <p:sp>
        <p:nvSpPr>
          <p:cNvPr id="55" name="TextovéPole 54">
            <a:extLst>
              <a:ext uri="{FF2B5EF4-FFF2-40B4-BE49-F238E27FC236}">
                <a16:creationId xmlns:a16="http://schemas.microsoft.com/office/drawing/2014/main" id="{0237EB3B-193D-B06F-F48C-6CE77735FCAD}"/>
              </a:ext>
            </a:extLst>
          </p:cNvPr>
          <p:cNvSpPr txBox="1"/>
          <p:nvPr/>
        </p:nvSpPr>
        <p:spPr>
          <a:xfrm>
            <a:off x="1299618" y="4234936"/>
            <a:ext cx="37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1</a:t>
            </a:r>
          </a:p>
        </p:txBody>
      </p:sp>
      <p:sp>
        <p:nvSpPr>
          <p:cNvPr id="56" name="TextovéPole 55">
            <a:extLst>
              <a:ext uri="{FF2B5EF4-FFF2-40B4-BE49-F238E27FC236}">
                <a16:creationId xmlns:a16="http://schemas.microsoft.com/office/drawing/2014/main" id="{9E270298-ACEA-A8B9-35BB-D31728E6DD9E}"/>
              </a:ext>
            </a:extLst>
          </p:cNvPr>
          <p:cNvSpPr txBox="1"/>
          <p:nvPr/>
        </p:nvSpPr>
        <p:spPr>
          <a:xfrm>
            <a:off x="3314681" y="4279434"/>
            <a:ext cx="510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1</a:t>
            </a:r>
          </a:p>
        </p:txBody>
      </p:sp>
      <p:sp>
        <p:nvSpPr>
          <p:cNvPr id="57" name="TextovéPole 56">
            <a:extLst>
              <a:ext uri="{FF2B5EF4-FFF2-40B4-BE49-F238E27FC236}">
                <a16:creationId xmlns:a16="http://schemas.microsoft.com/office/drawing/2014/main" id="{9779B337-C24C-369B-6C6C-112801804336}"/>
              </a:ext>
            </a:extLst>
          </p:cNvPr>
          <p:cNvSpPr txBox="1"/>
          <p:nvPr/>
        </p:nvSpPr>
        <p:spPr>
          <a:xfrm>
            <a:off x="5158299" y="4290815"/>
            <a:ext cx="385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1</a:t>
            </a:r>
          </a:p>
        </p:txBody>
      </p:sp>
      <p:sp>
        <p:nvSpPr>
          <p:cNvPr id="58" name="TextovéPole 57">
            <a:extLst>
              <a:ext uri="{FF2B5EF4-FFF2-40B4-BE49-F238E27FC236}">
                <a16:creationId xmlns:a16="http://schemas.microsoft.com/office/drawing/2014/main" id="{563E2CAA-E048-2C90-2415-0AF04C7D142C}"/>
              </a:ext>
            </a:extLst>
          </p:cNvPr>
          <p:cNvSpPr txBox="1"/>
          <p:nvPr/>
        </p:nvSpPr>
        <p:spPr>
          <a:xfrm>
            <a:off x="8189480" y="3280403"/>
            <a:ext cx="633932" cy="368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4</a:t>
            </a:r>
          </a:p>
        </p:txBody>
      </p:sp>
      <p:sp>
        <p:nvSpPr>
          <p:cNvPr id="59" name="TextovéPole 58">
            <a:extLst>
              <a:ext uri="{FF2B5EF4-FFF2-40B4-BE49-F238E27FC236}">
                <a16:creationId xmlns:a16="http://schemas.microsoft.com/office/drawing/2014/main" id="{0DE8F99B-EDBE-1492-C66B-AA88EF35B4F2}"/>
              </a:ext>
            </a:extLst>
          </p:cNvPr>
          <p:cNvSpPr txBox="1"/>
          <p:nvPr/>
        </p:nvSpPr>
        <p:spPr>
          <a:xfrm>
            <a:off x="8120166" y="4708848"/>
            <a:ext cx="527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5</a:t>
            </a:r>
          </a:p>
        </p:txBody>
      </p:sp>
      <p:sp>
        <p:nvSpPr>
          <p:cNvPr id="60" name="TextovéPole 59">
            <a:extLst>
              <a:ext uri="{FF2B5EF4-FFF2-40B4-BE49-F238E27FC236}">
                <a16:creationId xmlns:a16="http://schemas.microsoft.com/office/drawing/2014/main" id="{4B42A3ED-3761-2A89-D766-FBB2F6E6609C}"/>
              </a:ext>
            </a:extLst>
          </p:cNvPr>
          <p:cNvSpPr txBox="1"/>
          <p:nvPr/>
        </p:nvSpPr>
        <p:spPr>
          <a:xfrm>
            <a:off x="10103780" y="3262660"/>
            <a:ext cx="59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2</a:t>
            </a:r>
          </a:p>
        </p:txBody>
      </p:sp>
      <p:sp>
        <p:nvSpPr>
          <p:cNvPr id="61" name="TextovéPole 60">
            <a:extLst>
              <a:ext uri="{FF2B5EF4-FFF2-40B4-BE49-F238E27FC236}">
                <a16:creationId xmlns:a16="http://schemas.microsoft.com/office/drawing/2014/main" id="{B88BD535-01CA-2AF4-C5AB-F49FC5B6E653}"/>
              </a:ext>
            </a:extLst>
          </p:cNvPr>
          <p:cNvSpPr txBox="1"/>
          <p:nvPr/>
        </p:nvSpPr>
        <p:spPr>
          <a:xfrm>
            <a:off x="10200553" y="4735381"/>
            <a:ext cx="53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3</a:t>
            </a:r>
          </a:p>
        </p:txBody>
      </p:sp>
      <p:sp>
        <p:nvSpPr>
          <p:cNvPr id="62" name="TextovéPole 61">
            <a:extLst>
              <a:ext uri="{FF2B5EF4-FFF2-40B4-BE49-F238E27FC236}">
                <a16:creationId xmlns:a16="http://schemas.microsoft.com/office/drawing/2014/main" id="{BF80B4EB-1D34-83AE-FC7D-6F2222B21843}"/>
              </a:ext>
            </a:extLst>
          </p:cNvPr>
          <p:cNvSpPr txBox="1"/>
          <p:nvPr/>
        </p:nvSpPr>
        <p:spPr>
          <a:xfrm>
            <a:off x="8806270" y="4251513"/>
            <a:ext cx="402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1</a:t>
            </a:r>
          </a:p>
        </p:txBody>
      </p:sp>
      <p:sp>
        <p:nvSpPr>
          <p:cNvPr id="63" name="TextovéPole 62">
            <a:extLst>
              <a:ext uri="{FF2B5EF4-FFF2-40B4-BE49-F238E27FC236}">
                <a16:creationId xmlns:a16="http://schemas.microsoft.com/office/drawing/2014/main" id="{047A6D35-475F-05AD-2154-29FDC0A3C76C}"/>
              </a:ext>
            </a:extLst>
          </p:cNvPr>
          <p:cNvSpPr txBox="1"/>
          <p:nvPr/>
        </p:nvSpPr>
        <p:spPr>
          <a:xfrm>
            <a:off x="10867909" y="4250830"/>
            <a:ext cx="450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1</a:t>
            </a:r>
          </a:p>
        </p:txBody>
      </p:sp>
      <p:sp>
        <p:nvSpPr>
          <p:cNvPr id="64" name="Šipka: obousměrná svislá 63">
            <a:extLst>
              <a:ext uri="{FF2B5EF4-FFF2-40B4-BE49-F238E27FC236}">
                <a16:creationId xmlns:a16="http://schemas.microsoft.com/office/drawing/2014/main" id="{14B8FC5B-CC3E-DA45-2B50-5A207EE9EC9D}"/>
              </a:ext>
            </a:extLst>
          </p:cNvPr>
          <p:cNvSpPr/>
          <p:nvPr/>
        </p:nvSpPr>
        <p:spPr>
          <a:xfrm>
            <a:off x="1582202" y="4169269"/>
            <a:ext cx="177802" cy="532931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5" name="Šipka: obousměrná svislá 64">
            <a:extLst>
              <a:ext uri="{FF2B5EF4-FFF2-40B4-BE49-F238E27FC236}">
                <a16:creationId xmlns:a16="http://schemas.microsoft.com/office/drawing/2014/main" id="{72C9D85D-DA6F-CC76-D8C5-D8E60ABAB72D}"/>
              </a:ext>
            </a:extLst>
          </p:cNvPr>
          <p:cNvSpPr/>
          <p:nvPr/>
        </p:nvSpPr>
        <p:spPr>
          <a:xfrm>
            <a:off x="3558105" y="4169267"/>
            <a:ext cx="177802" cy="532931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6" name="Šipka: obousměrná svislá 65">
            <a:extLst>
              <a:ext uri="{FF2B5EF4-FFF2-40B4-BE49-F238E27FC236}">
                <a16:creationId xmlns:a16="http://schemas.microsoft.com/office/drawing/2014/main" id="{AF7D7508-3848-169A-15D6-2F7574DF9A5D}"/>
              </a:ext>
            </a:extLst>
          </p:cNvPr>
          <p:cNvSpPr/>
          <p:nvPr/>
        </p:nvSpPr>
        <p:spPr>
          <a:xfrm>
            <a:off x="5488506" y="4144138"/>
            <a:ext cx="177802" cy="532931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7" name="Šipka: obousměrná svislá 66">
            <a:extLst>
              <a:ext uri="{FF2B5EF4-FFF2-40B4-BE49-F238E27FC236}">
                <a16:creationId xmlns:a16="http://schemas.microsoft.com/office/drawing/2014/main" id="{7AA0A67B-0F31-731F-CE61-9B3E15E78957}"/>
              </a:ext>
            </a:extLst>
          </p:cNvPr>
          <p:cNvSpPr/>
          <p:nvPr/>
        </p:nvSpPr>
        <p:spPr>
          <a:xfrm>
            <a:off x="9133513" y="4142998"/>
            <a:ext cx="177802" cy="532931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8" name="Šipka: obousměrná svislá 67">
            <a:extLst>
              <a:ext uri="{FF2B5EF4-FFF2-40B4-BE49-F238E27FC236}">
                <a16:creationId xmlns:a16="http://schemas.microsoft.com/office/drawing/2014/main" id="{17F872A4-C0FB-3A90-70D0-4D06E18C7440}"/>
              </a:ext>
            </a:extLst>
          </p:cNvPr>
          <p:cNvSpPr/>
          <p:nvPr/>
        </p:nvSpPr>
        <p:spPr>
          <a:xfrm>
            <a:off x="11290288" y="4117868"/>
            <a:ext cx="177802" cy="532931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9" name="Šipka: obousměrná vodorovná 68">
            <a:extLst>
              <a:ext uri="{FF2B5EF4-FFF2-40B4-BE49-F238E27FC236}">
                <a16:creationId xmlns:a16="http://schemas.microsoft.com/office/drawing/2014/main" id="{9F44D043-9A55-AE75-87B9-02E2B760153A}"/>
              </a:ext>
            </a:extLst>
          </p:cNvPr>
          <p:cNvSpPr/>
          <p:nvPr/>
        </p:nvSpPr>
        <p:spPr>
          <a:xfrm>
            <a:off x="2126207" y="3651141"/>
            <a:ext cx="1038227" cy="16491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2" name="Šipka: obousměrná vodorovná 71">
            <a:extLst>
              <a:ext uri="{FF2B5EF4-FFF2-40B4-BE49-F238E27FC236}">
                <a16:creationId xmlns:a16="http://schemas.microsoft.com/office/drawing/2014/main" id="{37AB84CA-C01C-37CA-9115-49933C18F699}"/>
              </a:ext>
            </a:extLst>
          </p:cNvPr>
          <p:cNvSpPr/>
          <p:nvPr/>
        </p:nvSpPr>
        <p:spPr>
          <a:xfrm>
            <a:off x="9673069" y="3589883"/>
            <a:ext cx="1214527" cy="16491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86" name="Přímá spojnice 85">
            <a:extLst>
              <a:ext uri="{FF2B5EF4-FFF2-40B4-BE49-F238E27FC236}">
                <a16:creationId xmlns:a16="http://schemas.microsoft.com/office/drawing/2014/main" id="{21C80101-E4A4-8442-BB56-9C4D7BD1A986}"/>
              </a:ext>
            </a:extLst>
          </p:cNvPr>
          <p:cNvCxnSpPr>
            <a:cxnSpLocks/>
          </p:cNvCxnSpPr>
          <p:nvPr/>
        </p:nvCxnSpPr>
        <p:spPr>
          <a:xfrm flipH="1">
            <a:off x="6063191" y="3714931"/>
            <a:ext cx="82542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Přímá spojnice 89">
            <a:extLst>
              <a:ext uri="{FF2B5EF4-FFF2-40B4-BE49-F238E27FC236}">
                <a16:creationId xmlns:a16="http://schemas.microsoft.com/office/drawing/2014/main" id="{DF868F4F-CC40-18BE-E971-B8F6A4185E9E}"/>
              </a:ext>
            </a:extLst>
          </p:cNvPr>
          <p:cNvCxnSpPr>
            <a:cxnSpLocks/>
          </p:cNvCxnSpPr>
          <p:nvPr/>
        </p:nvCxnSpPr>
        <p:spPr>
          <a:xfrm flipV="1">
            <a:off x="6076950" y="5145465"/>
            <a:ext cx="818548" cy="1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Přímá spojnice 91">
            <a:extLst>
              <a:ext uri="{FF2B5EF4-FFF2-40B4-BE49-F238E27FC236}">
                <a16:creationId xmlns:a16="http://schemas.microsoft.com/office/drawing/2014/main" id="{41DD466B-A8D3-4EEC-17F6-1245674E8E99}"/>
              </a:ext>
            </a:extLst>
          </p:cNvPr>
          <p:cNvCxnSpPr>
            <a:cxnSpLocks/>
          </p:cNvCxnSpPr>
          <p:nvPr/>
        </p:nvCxnSpPr>
        <p:spPr>
          <a:xfrm>
            <a:off x="7388161" y="4197603"/>
            <a:ext cx="6879" cy="465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ovéPole 98">
            <a:extLst>
              <a:ext uri="{FF2B5EF4-FFF2-40B4-BE49-F238E27FC236}">
                <a16:creationId xmlns:a16="http://schemas.microsoft.com/office/drawing/2014/main" id="{84F3CB9F-1C51-1131-3BE0-CCA9E94E0288}"/>
              </a:ext>
            </a:extLst>
          </p:cNvPr>
          <p:cNvSpPr txBox="1"/>
          <p:nvPr/>
        </p:nvSpPr>
        <p:spPr>
          <a:xfrm>
            <a:off x="6191250" y="3319330"/>
            <a:ext cx="453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2</a:t>
            </a:r>
          </a:p>
        </p:txBody>
      </p:sp>
      <p:sp>
        <p:nvSpPr>
          <p:cNvPr id="101" name="TextovéPole 100">
            <a:extLst>
              <a:ext uri="{FF2B5EF4-FFF2-40B4-BE49-F238E27FC236}">
                <a16:creationId xmlns:a16="http://schemas.microsoft.com/office/drawing/2014/main" id="{834AFC06-7EF9-268E-FE0B-76D28E997773}"/>
              </a:ext>
            </a:extLst>
          </p:cNvPr>
          <p:cNvSpPr txBox="1"/>
          <p:nvPr/>
        </p:nvSpPr>
        <p:spPr>
          <a:xfrm>
            <a:off x="6348482" y="476165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3</a:t>
            </a:r>
          </a:p>
        </p:txBody>
      </p:sp>
      <p:sp>
        <p:nvSpPr>
          <p:cNvPr id="102" name="TextovéPole 101">
            <a:extLst>
              <a:ext uri="{FF2B5EF4-FFF2-40B4-BE49-F238E27FC236}">
                <a16:creationId xmlns:a16="http://schemas.microsoft.com/office/drawing/2014/main" id="{A939C51C-04B1-E6E0-D95F-46A6B1E7C29C}"/>
              </a:ext>
            </a:extLst>
          </p:cNvPr>
          <p:cNvSpPr txBox="1"/>
          <p:nvPr/>
        </p:nvSpPr>
        <p:spPr>
          <a:xfrm>
            <a:off x="7538933" y="4290815"/>
            <a:ext cx="52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1</a:t>
            </a:r>
          </a:p>
        </p:txBody>
      </p:sp>
      <p:sp>
        <p:nvSpPr>
          <p:cNvPr id="103" name="Šipka: obousměrná svislá 102">
            <a:extLst>
              <a:ext uri="{FF2B5EF4-FFF2-40B4-BE49-F238E27FC236}">
                <a16:creationId xmlns:a16="http://schemas.microsoft.com/office/drawing/2014/main" id="{E774C19C-F1DA-CCFB-291C-7D3208796FE1}"/>
              </a:ext>
            </a:extLst>
          </p:cNvPr>
          <p:cNvSpPr/>
          <p:nvPr/>
        </p:nvSpPr>
        <p:spPr>
          <a:xfrm>
            <a:off x="7317367" y="4142998"/>
            <a:ext cx="177802" cy="532931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104" name="Šipka: obousměrná vodorovná 103">
            <a:extLst>
              <a:ext uri="{FF2B5EF4-FFF2-40B4-BE49-F238E27FC236}">
                <a16:creationId xmlns:a16="http://schemas.microsoft.com/office/drawing/2014/main" id="{29EEF771-2E81-134E-AB53-120A0522F8B8}"/>
              </a:ext>
            </a:extLst>
          </p:cNvPr>
          <p:cNvSpPr/>
          <p:nvPr/>
        </p:nvSpPr>
        <p:spPr>
          <a:xfrm>
            <a:off x="6043668" y="3632475"/>
            <a:ext cx="849171" cy="16491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5" name="Šipka: obousměrná vodorovná 104">
            <a:extLst>
              <a:ext uri="{FF2B5EF4-FFF2-40B4-BE49-F238E27FC236}">
                <a16:creationId xmlns:a16="http://schemas.microsoft.com/office/drawing/2014/main" id="{D86D2D7D-A6FA-D975-C911-CAD7FD821EDD}"/>
              </a:ext>
            </a:extLst>
          </p:cNvPr>
          <p:cNvSpPr/>
          <p:nvPr/>
        </p:nvSpPr>
        <p:spPr>
          <a:xfrm>
            <a:off x="4095130" y="3648572"/>
            <a:ext cx="999083" cy="16491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6" name="Šipka: obousměrná vodorovná 105">
            <a:extLst>
              <a:ext uri="{FF2B5EF4-FFF2-40B4-BE49-F238E27FC236}">
                <a16:creationId xmlns:a16="http://schemas.microsoft.com/office/drawing/2014/main" id="{900B8433-8D59-0EED-24A0-1544FAE1D382}"/>
              </a:ext>
            </a:extLst>
          </p:cNvPr>
          <p:cNvSpPr/>
          <p:nvPr/>
        </p:nvSpPr>
        <p:spPr>
          <a:xfrm>
            <a:off x="7804313" y="3625567"/>
            <a:ext cx="999083" cy="16491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4" name="Obrázek 13">
            <a:extLst>
              <a:ext uri="{FF2B5EF4-FFF2-40B4-BE49-F238E27FC236}">
                <a16:creationId xmlns:a16="http://schemas.microsoft.com/office/drawing/2014/main" id="{6CA81EA1-9CE9-EB62-7F8B-5C590375D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917" y="3205989"/>
            <a:ext cx="999084" cy="965345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F1374BFF-C0BC-8C90-6AE3-87CE51827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477" y="4708847"/>
            <a:ext cx="999084" cy="965345"/>
          </a:xfrm>
          <a:prstGeom prst="rect">
            <a:avLst/>
          </a:prstGeom>
        </p:spPr>
      </p:pic>
      <p:pic>
        <p:nvPicPr>
          <p:cNvPr id="17" name="Obrázek 16">
            <a:extLst>
              <a:ext uri="{FF2B5EF4-FFF2-40B4-BE49-F238E27FC236}">
                <a16:creationId xmlns:a16="http://schemas.microsoft.com/office/drawing/2014/main" id="{F43F8D99-D94F-C478-911D-9FAA3644C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9851" y="3205989"/>
            <a:ext cx="999084" cy="965345"/>
          </a:xfrm>
          <a:prstGeom prst="rect">
            <a:avLst/>
          </a:prstGeom>
        </p:spPr>
      </p:pic>
      <p:pic>
        <p:nvPicPr>
          <p:cNvPr id="19" name="Obrázek 18">
            <a:extLst>
              <a:ext uri="{FF2B5EF4-FFF2-40B4-BE49-F238E27FC236}">
                <a16:creationId xmlns:a16="http://schemas.microsoft.com/office/drawing/2014/main" id="{F4B1BEE1-56A9-BF86-0BB9-874EA028C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4100" y="4718303"/>
            <a:ext cx="999084" cy="965345"/>
          </a:xfrm>
          <a:prstGeom prst="rect">
            <a:avLst/>
          </a:prstGeom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D71AD281-32EC-3036-A435-8F0F2C5A1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626" y="3152523"/>
            <a:ext cx="999084" cy="965345"/>
          </a:xfrm>
          <a:prstGeom prst="rect">
            <a:avLst/>
          </a:prstGeom>
        </p:spPr>
      </p:pic>
      <p:pic>
        <p:nvPicPr>
          <p:cNvPr id="22" name="Obrázek 21">
            <a:extLst>
              <a:ext uri="{FF2B5EF4-FFF2-40B4-BE49-F238E27FC236}">
                <a16:creationId xmlns:a16="http://schemas.microsoft.com/office/drawing/2014/main" id="{C5A232EB-496F-3A96-B45A-867FB6D9A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950" y="4708847"/>
            <a:ext cx="999084" cy="965345"/>
          </a:xfrm>
          <a:prstGeom prst="rect">
            <a:avLst/>
          </a:prstGeom>
        </p:spPr>
      </p:pic>
      <p:pic>
        <p:nvPicPr>
          <p:cNvPr id="24" name="Obrázek 23">
            <a:extLst>
              <a:ext uri="{FF2B5EF4-FFF2-40B4-BE49-F238E27FC236}">
                <a16:creationId xmlns:a16="http://schemas.microsoft.com/office/drawing/2014/main" id="{8C177ADD-8872-DE7E-E2E0-6A0BA278E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835" y="3125035"/>
            <a:ext cx="999084" cy="965345"/>
          </a:xfrm>
          <a:prstGeom prst="rect">
            <a:avLst/>
          </a:prstGeom>
        </p:spPr>
      </p:pic>
      <p:pic>
        <p:nvPicPr>
          <p:cNvPr id="25" name="Obrázek 24">
            <a:extLst>
              <a:ext uri="{FF2B5EF4-FFF2-40B4-BE49-F238E27FC236}">
                <a16:creationId xmlns:a16="http://schemas.microsoft.com/office/drawing/2014/main" id="{8C55E28F-5EE0-BBC0-B5F5-56554D4A2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058" y="4688746"/>
            <a:ext cx="999084" cy="965345"/>
          </a:xfrm>
          <a:prstGeom prst="rect">
            <a:avLst/>
          </a:prstGeom>
        </p:spPr>
      </p:pic>
      <p:pic>
        <p:nvPicPr>
          <p:cNvPr id="26" name="Obrázek 25">
            <a:extLst>
              <a:ext uri="{FF2B5EF4-FFF2-40B4-BE49-F238E27FC236}">
                <a16:creationId xmlns:a16="http://schemas.microsoft.com/office/drawing/2014/main" id="{4CF36E94-C9A9-F16A-FAFE-C6E99F795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699" y="3205988"/>
            <a:ext cx="999084" cy="965345"/>
          </a:xfrm>
          <a:prstGeom prst="rect">
            <a:avLst/>
          </a:prstGeom>
        </p:spPr>
      </p:pic>
      <p:pic>
        <p:nvPicPr>
          <p:cNvPr id="27" name="Obrázek 26">
            <a:extLst>
              <a:ext uri="{FF2B5EF4-FFF2-40B4-BE49-F238E27FC236}">
                <a16:creationId xmlns:a16="http://schemas.microsoft.com/office/drawing/2014/main" id="{DA8755CA-A9D7-EE66-CDA5-E5852D33C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2872" y="4673863"/>
            <a:ext cx="999084" cy="965345"/>
          </a:xfrm>
          <a:prstGeom prst="rect">
            <a:avLst/>
          </a:prstGeom>
        </p:spPr>
      </p:pic>
      <p:pic>
        <p:nvPicPr>
          <p:cNvPr id="28" name="Obrázek 27">
            <a:extLst>
              <a:ext uri="{FF2B5EF4-FFF2-40B4-BE49-F238E27FC236}">
                <a16:creationId xmlns:a16="http://schemas.microsoft.com/office/drawing/2014/main" id="{624BCD90-3F7C-4F6E-2844-1F078300B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6931" y="3090050"/>
            <a:ext cx="999084" cy="965345"/>
          </a:xfrm>
          <a:prstGeom prst="rect">
            <a:avLst/>
          </a:prstGeom>
        </p:spPr>
      </p:pic>
      <p:pic>
        <p:nvPicPr>
          <p:cNvPr id="29" name="Obrázek 28">
            <a:extLst>
              <a:ext uri="{FF2B5EF4-FFF2-40B4-BE49-F238E27FC236}">
                <a16:creationId xmlns:a16="http://schemas.microsoft.com/office/drawing/2014/main" id="{4F8A9B7F-F260-4781-5CCA-E0C61CD23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3997" y="4673863"/>
            <a:ext cx="999084" cy="96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016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2" grpId="0" animBg="1"/>
      <p:bldP spid="103" grpId="0" animBg="1"/>
      <p:bldP spid="104" grpId="0" animBg="1"/>
      <p:bldP spid="105" grpId="0" animBg="1"/>
      <p:bldP spid="10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4EC6BEE-4DD5-E150-A934-B5443741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Zdroje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BAD3ECE-B5A0-A245-0A02-804D7AA5F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hlinkClick r:id="rId2"/>
              </a:rPr>
              <a:t>https://pruvodce.ucw.cz/static/pruvodce.pdf</a:t>
            </a:r>
            <a:endParaRPr lang="cs-CZ" dirty="0"/>
          </a:p>
          <a:p>
            <a:r>
              <a:rPr lang="cs-CZ" dirty="0">
                <a:hlinkClick r:id="rId3"/>
              </a:rPr>
              <a:t>https://t3.ftcdn.net/jpg/09/09/20/86/360_F_909208644_TMHQ9UAeUFO24RD4sR8pp8dYRjp54hW5.jpg</a:t>
            </a:r>
            <a:endParaRPr lang="cs-CZ" dirty="0"/>
          </a:p>
          <a:p>
            <a:r>
              <a:rPr lang="cs-CZ" dirty="0">
                <a:hlinkClick r:id="rId4"/>
              </a:rPr>
              <a:t>https://upload.wikimedia.org/wikipedia/commons/e/ee/Otakar_Boruvka_1981.jpg</a:t>
            </a:r>
            <a:endParaRPr lang="cs-CZ" dirty="0"/>
          </a:p>
          <a:p>
            <a:r>
              <a:rPr lang="cs-CZ" dirty="0">
                <a:hlinkClick r:id="rId5"/>
              </a:rPr>
              <a:t>https://cs.wikipedia.org/wiki/Otakar_Bor%C5%AFvka</a:t>
            </a:r>
            <a:endParaRPr lang="cs-CZ" dirty="0"/>
          </a:p>
          <a:p>
            <a:r>
              <a:rPr lang="cs-CZ" dirty="0">
                <a:hlinkClick r:id="rId6"/>
              </a:rPr>
              <a:t>https://cdn.muni.cz/media/3653423/01_fuchs_boruvka.png?mode=crop&amp;center=0.5,0.5&amp;rnd=133589622170000000&amp;width=1170</a:t>
            </a:r>
            <a:r>
              <a:rPr lang="cs-CZ" dirty="0"/>
              <a:t> </a:t>
            </a:r>
          </a:p>
          <a:p>
            <a:r>
              <a:rPr lang="cs-CZ" dirty="0">
                <a:hlinkClick r:id="rId7"/>
              </a:rPr>
              <a:t>https://www.sci.muni.cz/clanky/matematik-otakar-boruvka-byl-gentleman-ze-stare-skoly-s-neuveritelnou-pameti</a:t>
            </a:r>
            <a:r>
              <a:rPr lang="cs-CZ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84773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řevo">
  <a:themeElements>
    <a:clrScheme name="Dřevo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Dřevo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Dřev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TM03090434[[fn=Dřevo]]</Template>
  <TotalTime>197</TotalTime>
  <Words>323</Words>
  <Application>Microsoft Office PowerPoint</Application>
  <PresentationFormat>Širokoúhlá obrazovka</PresentationFormat>
  <Paragraphs>63</Paragraphs>
  <Slides>8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13" baseType="lpstr">
      <vt:lpstr>Cambria Math</vt:lpstr>
      <vt:lpstr>Rockwell</vt:lpstr>
      <vt:lpstr>Rockwell Condensed</vt:lpstr>
      <vt:lpstr>Wingdings</vt:lpstr>
      <vt:lpstr>Dřevo</vt:lpstr>
      <vt:lpstr>Borůvkův algoritmus</vt:lpstr>
      <vt:lpstr>Prezentace aplikace PowerPoint</vt:lpstr>
      <vt:lpstr>Otakar Borůvka</vt:lpstr>
      <vt:lpstr>Prezentace aplikace PowerPoint</vt:lpstr>
      <vt:lpstr>Princip algoritmu</vt:lpstr>
      <vt:lpstr>Rozsypání borůvek na zemi </vt:lpstr>
      <vt:lpstr>Algoritmus borůvka</vt:lpstr>
      <vt:lpstr>Zdroje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Borůvkův algoritmus</dc:title>
  <dc:creator>Borovička, Tomáš</dc:creator>
  <cp:lastModifiedBy>Tom Borovička</cp:lastModifiedBy>
  <cp:revision>11</cp:revision>
  <dcterms:created xsi:type="dcterms:W3CDTF">2025-01-15T13:45:04Z</dcterms:created>
  <dcterms:modified xsi:type="dcterms:W3CDTF">2025-01-21T18:53:43Z</dcterms:modified>
</cp:coreProperties>
</file>

<file path=docProps/thumbnail.jpeg>
</file>